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89" r:id="rId5"/>
    <p:sldId id="310" r:id="rId6"/>
    <p:sldId id="311" r:id="rId7"/>
    <p:sldId id="312" r:id="rId8"/>
    <p:sldId id="329" r:id="rId9"/>
    <p:sldId id="313" r:id="rId10"/>
    <p:sldId id="314" r:id="rId11"/>
    <p:sldId id="335" r:id="rId12"/>
    <p:sldId id="315" r:id="rId13"/>
    <p:sldId id="317" r:id="rId14"/>
    <p:sldId id="322" r:id="rId15"/>
    <p:sldId id="324" r:id="rId16"/>
    <p:sldId id="331" r:id="rId17"/>
    <p:sldId id="321" r:id="rId18"/>
    <p:sldId id="336" r:id="rId19"/>
    <p:sldId id="325" r:id="rId20"/>
    <p:sldId id="326" r:id="rId21"/>
    <p:sldId id="333" r:id="rId22"/>
    <p:sldId id="337" r:id="rId23"/>
    <p:sldId id="332" r:id="rId24"/>
    <p:sldId id="327" r:id="rId25"/>
    <p:sldId id="328" r:id="rId26"/>
    <p:sldId id="292" r:id="rId27"/>
    <p:sldId id="270" r:id="rId28"/>
    <p:sldId id="273" r:id="rId29"/>
    <p:sldId id="309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19" r:id="rId39"/>
    <p:sldId id="318" r:id="rId40"/>
    <p:sldId id="320" r:id="rId41"/>
    <p:sldId id="347" r:id="rId42"/>
    <p:sldId id="348" r:id="rId43"/>
    <p:sldId id="323" r:id="rId4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8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21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8EBDBEE-1FDA-4F57-947F-5759FA6ABC55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FA8C659-3DDB-48CB-A056-6A658A161B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05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05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54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42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45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62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35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35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92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09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72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8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36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27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196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29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22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85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62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33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18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27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6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noProof="0" smtClean="0"/>
              <a:t>9/25/2023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202246-9B90-4CE1-AAF1-3328E51AE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43DF42B-5E6A-409A-A205-0B59AE5FBD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30301" y="1690689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7A202D-9C81-48E9-AC0B-E4DDE20AE14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888689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076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9/25/2023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506441-775A-4D93-ADE3-695C86D669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30301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A00A08C-FA2D-44B5-9451-63F193A3E7B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888689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A8F9540-8D26-4ADA-88E6-B9A742232C2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337076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D7801BA-80A8-4F2C-90C8-155E6210A8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7634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99C7ED62-8CE2-417B-9E03-DB47D41911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9246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Picture Placeholder 28">
            <a:extLst>
              <a:ext uri="{FF2B5EF4-FFF2-40B4-BE49-F238E27FC236}">
                <a16:creationId xmlns:a16="http://schemas.microsoft.com/office/drawing/2014/main" id="{96383197-4013-4D5E-BF47-64BD2386A4D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6282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28">
            <a:extLst>
              <a:ext uri="{FF2B5EF4-FFF2-40B4-BE49-F238E27FC236}">
                <a16:creationId xmlns:a16="http://schemas.microsoft.com/office/drawing/2014/main" id="{B2568099-B430-4F70-A248-1840860FF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7634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Picture Placeholder 28">
            <a:extLst>
              <a:ext uri="{FF2B5EF4-FFF2-40B4-BE49-F238E27FC236}">
                <a16:creationId xmlns:a16="http://schemas.microsoft.com/office/drawing/2014/main" id="{82A0F640-3653-4074-BEAA-B09FF6E0B3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99246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Picture Placeholder 28">
            <a:extLst>
              <a:ext uri="{FF2B5EF4-FFF2-40B4-BE49-F238E27FC236}">
                <a16:creationId xmlns:a16="http://schemas.microsoft.com/office/drawing/2014/main" id="{1723BD4F-261F-418F-B763-09039D2CA7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6282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71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15389"/>
            <a:ext cx="12188825" cy="374261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7"/>
            <a:ext cx="5157787" cy="275561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4047"/>
            <a:ext cx="5183188" cy="275561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9/25/2023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533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9/25/2023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5EEB49-54F4-404C-9B31-AD488BFCB2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2412" y="2219248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6B2DD458-866A-421E-9AD0-B0D9E11957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5572" y="2196083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57A4D097-9603-42DC-888D-8039CE6ADC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7240" y="2019165"/>
            <a:ext cx="3017520" cy="3017520"/>
          </a:xfrm>
          <a:prstGeom prst="ellipse">
            <a:avLst/>
          </a:prstGeom>
          <a:noFill/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9B9E0BA-35AD-4D69-9A03-35F2509C2C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12900" y="5033963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1CC61B3-695C-423D-8F0B-45674DC93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5831" y="5236700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B870F23E-35A1-4942-A685-641AA88306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78762" y="5033963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63B8202-88BB-4ED4-B936-9D9C0B4C8D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99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noProof="0" smtClean="0"/>
              <a:t>9/25/2023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noProof="0" smtClean="0"/>
              <a:t>9/25/2023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9/25/2023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9/25/2023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noProof="0" smtClean="0"/>
              <a:t>9/25/2023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noProof="0" smtClean="0"/>
              <a:t>9/25/2023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noProof="0" smtClean="0"/>
              <a:t>9/25/2023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noProof="0" smtClean="0"/>
              <a:t>9/25/2023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9/25/2023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2442"/>
            <a:ext cx="12164523" cy="7557640"/>
          </a:xfrm>
          <a:prstGeom prst="rect">
            <a:avLst/>
          </a:prstGeom>
        </p:spPr>
      </p:pic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-24937" y="82442"/>
            <a:ext cx="12189460" cy="764008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Gray">
          <a:xfrm>
            <a:off x="3560323" y="4134255"/>
            <a:ext cx="4951379" cy="1661159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/>
          <a:p>
            <a:r>
              <a:rPr lang="en-US" sz="2800" b="1" i="1" spc="65" dirty="0">
                <a:solidFill>
                  <a:schemeClr val="accent1"/>
                </a:solidFill>
              </a:rPr>
              <a:t>Waterways Commission</a:t>
            </a:r>
          </a:p>
          <a:p>
            <a:r>
              <a:rPr lang="en-US" sz="2800" dirty="0"/>
              <a:t>October 12, 2023</a:t>
            </a:r>
            <a:endParaRPr lang="en-US" sz="2800" b="1" i="1" spc="65" dirty="0">
              <a:solidFill>
                <a:schemeClr val="accent1"/>
              </a:solidFill>
            </a:endParaRPr>
          </a:p>
        </p:txBody>
      </p:sp>
      <p:sp>
        <p:nvSpPr>
          <p:cNvPr id="6" name="object 7" descr="Beige rectangl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>
            <a:off x="3724102" y="3778508"/>
            <a:ext cx="47876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3972" y="1470185"/>
            <a:ext cx="10661515" cy="313932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Land Use Amendments 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L-5861-23A Ordinance 2023-649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L-5849-23C Ordinance 2023-654</a:t>
            </a:r>
          </a:p>
          <a:p>
            <a:pPr algn="ctr"/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3049" cy="6858000"/>
          </a:xfrm>
          <a:prstGeom prst="rect">
            <a:avLst/>
          </a:prstGeom>
        </p:spPr>
      </p:pic>
      <p:sp>
        <p:nvSpPr>
          <p:cNvPr id="6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0" y="0"/>
            <a:ext cx="12203049" cy="6857999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17" name="TextBox 16"/>
          <p:cNvSpPr txBox="1"/>
          <p:nvPr/>
        </p:nvSpPr>
        <p:spPr>
          <a:xfrm>
            <a:off x="326967" y="517525"/>
            <a:ext cx="2260590" cy="366254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Land Use Amendment</a:t>
            </a:r>
          </a:p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L-5861-23A </a:t>
            </a:r>
          </a:p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Ordinance 2023-649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Northerly view from Timberland Forest Drive </a:t>
            </a:r>
          </a:p>
        </p:txBody>
      </p:sp>
      <p:pic>
        <p:nvPicPr>
          <p:cNvPr id="7" name="Picture 6" descr="A grass field with trees in the background&#10;&#10;Description automatically generated">
            <a:extLst>
              <a:ext uri="{FF2B5EF4-FFF2-40B4-BE49-F238E27FC236}">
                <a16:creationId xmlns:a16="http://schemas.microsoft.com/office/drawing/2014/main" id="{377F28E7-0071-D7AF-793A-854A27070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57" y="260866"/>
            <a:ext cx="8559804" cy="639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0" y="0"/>
            <a:ext cx="12203049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112" y="420249"/>
            <a:ext cx="2478271" cy="280076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Land Use Amendment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L-5861-23A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Ordinance 2023-649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Flood Zones Map </a:t>
            </a:r>
          </a:p>
        </p:txBody>
      </p:sp>
      <p:pic>
        <p:nvPicPr>
          <p:cNvPr id="7" name="Picture 6" descr="A map of flood zones&#10;&#10;Description automatically generated">
            <a:extLst>
              <a:ext uri="{FF2B5EF4-FFF2-40B4-BE49-F238E27FC236}">
                <a16:creationId xmlns:a16="http://schemas.microsoft.com/office/drawing/2014/main" id="{04C9D2AF-B329-9B13-6BB8-4670C7655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20" y="150911"/>
            <a:ext cx="5534248" cy="65561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39B01F-EC82-7ABF-4E81-BBC71E743433}"/>
              </a:ext>
            </a:extLst>
          </p:cNvPr>
          <p:cNvSpPr txBox="1"/>
          <p:nvPr/>
        </p:nvSpPr>
        <p:spPr>
          <a:xfrm>
            <a:off x="4696287" y="204186"/>
            <a:ext cx="27161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L-5861-23A Flood Zone Map</a:t>
            </a:r>
          </a:p>
        </p:txBody>
      </p:sp>
    </p:spTree>
    <p:extLst>
      <p:ext uri="{BB962C8B-B14F-4D97-AF65-F5344CB8AC3E}">
        <p14:creationId xmlns:p14="http://schemas.microsoft.com/office/powerpoint/2010/main" val="900610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3049" cy="6858000"/>
          </a:xfrm>
          <a:prstGeom prst="rect">
            <a:avLst/>
          </a:prstGeom>
        </p:spPr>
      </p:pic>
      <p:sp>
        <p:nvSpPr>
          <p:cNvPr id="6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0" y="0"/>
            <a:ext cx="12203049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112" y="420249"/>
            <a:ext cx="2478271" cy="32316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Land Use Amendment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L-5861-23A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Ordinance 2023-649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Adaptation Action Area Map </a:t>
            </a:r>
          </a:p>
        </p:txBody>
      </p:sp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2AFB9256-02BC-2717-450B-6A4C4E09C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38" y="245873"/>
            <a:ext cx="5450133" cy="649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92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3049" cy="6858000"/>
          </a:xfrm>
          <a:prstGeom prst="rect">
            <a:avLst/>
          </a:prstGeom>
        </p:spPr>
      </p:pic>
      <p:sp>
        <p:nvSpPr>
          <p:cNvPr id="7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0" y="0"/>
            <a:ext cx="12203049" cy="688412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112" y="420249"/>
            <a:ext cx="2478271" cy="366254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Land Use Amendment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L-5861-23A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Ordinance 2023-649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Florida Land Cover Classification System Map </a:t>
            </a:r>
          </a:p>
        </p:txBody>
      </p:sp>
      <p:pic>
        <p:nvPicPr>
          <p:cNvPr id="9" name="Picture 8" descr="A map of a land with different colors&#10;&#10;Description automatically generated">
            <a:extLst>
              <a:ext uri="{FF2B5EF4-FFF2-40B4-BE49-F238E27FC236}">
                <a16:creationId xmlns:a16="http://schemas.microsoft.com/office/drawing/2014/main" id="{84F025AC-068B-1706-C401-B8141F1C3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43" y="72434"/>
            <a:ext cx="5079563" cy="671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12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3049" cy="6858000"/>
          </a:xfrm>
          <a:prstGeom prst="rect">
            <a:avLst/>
          </a:prstGeom>
        </p:spPr>
      </p:pic>
      <p:sp>
        <p:nvSpPr>
          <p:cNvPr id="7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0" y="0"/>
            <a:ext cx="12203049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112" y="420249"/>
            <a:ext cx="2478271" cy="280076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Land Use Amendment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L-5861-23A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Ordinance 2023-649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Wetlands Map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3127" y="3636985"/>
            <a:ext cx="192024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Total Wetland Acreage 7,160.45 acres</a:t>
            </a:r>
          </a:p>
          <a:p>
            <a:pPr algn="ctr"/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Category I –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66,00 acres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Category II – 177.60 acres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Category III –  6,916.85 acres</a:t>
            </a:r>
          </a:p>
        </p:txBody>
      </p:sp>
      <p:pic>
        <p:nvPicPr>
          <p:cNvPr id="6" name="Picture 5" descr="A map of a forest&#10;&#10;Description automatically generated">
            <a:extLst>
              <a:ext uri="{FF2B5EF4-FFF2-40B4-BE49-F238E27FC236}">
                <a16:creationId xmlns:a16="http://schemas.microsoft.com/office/drawing/2014/main" id="{B0C20054-458B-0633-7764-AF39FD6A0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767" y="167780"/>
            <a:ext cx="5602882" cy="65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2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3049" cy="6858000"/>
          </a:xfrm>
          <a:prstGeom prst="rect">
            <a:avLst/>
          </a:prstGeom>
        </p:spPr>
      </p:pic>
      <p:sp>
        <p:nvSpPr>
          <p:cNvPr id="7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0" y="0"/>
            <a:ext cx="12203049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112" y="420249"/>
            <a:ext cx="2478271" cy="24929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Land Use Amendment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L-5861-23A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Ordinance 2023-649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Wetlands Map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3127" y="3636985"/>
            <a:ext cx="192024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Total Wetland Acreage 7,160.45 acres</a:t>
            </a:r>
          </a:p>
          <a:p>
            <a:pPr algn="ctr"/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Category I –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66,00 acres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Category II – 177.60 acres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Category III –  6,916.85 acres</a:t>
            </a:r>
          </a:p>
        </p:txBody>
      </p:sp>
      <p:pic>
        <p:nvPicPr>
          <p:cNvPr id="6" name="Picture 5" descr="A map of a forest&#10;&#10;Description automatically generated">
            <a:extLst>
              <a:ext uri="{FF2B5EF4-FFF2-40B4-BE49-F238E27FC236}">
                <a16:creationId xmlns:a16="http://schemas.microsoft.com/office/drawing/2014/main" id="{77E2CC73-85D7-BFB8-751E-8932F5CE3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29" y="203865"/>
            <a:ext cx="6781958" cy="64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26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3049" cy="6858000"/>
          </a:xfrm>
          <a:prstGeom prst="rect">
            <a:avLst/>
          </a:prstGeom>
        </p:spPr>
      </p:pic>
      <p:sp>
        <p:nvSpPr>
          <p:cNvPr id="6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0" y="0"/>
            <a:ext cx="12203049" cy="6857999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112" y="420249"/>
            <a:ext cx="2478271" cy="23698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Land Use Amendment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L-5861-23A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Ordinance 2023-649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Soils Map </a:t>
            </a:r>
          </a:p>
        </p:txBody>
      </p:sp>
      <p:pic>
        <p:nvPicPr>
          <p:cNvPr id="7" name="Picture 6" descr="A map of soil with black text&#10;&#10;Description automatically generated">
            <a:extLst>
              <a:ext uri="{FF2B5EF4-FFF2-40B4-BE49-F238E27FC236}">
                <a16:creationId xmlns:a16="http://schemas.microsoft.com/office/drawing/2014/main" id="{D8A299E2-9608-C161-112A-46D35C3AA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904" y="226501"/>
            <a:ext cx="7033280" cy="640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62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3049" cy="6858000"/>
          </a:xfrm>
          <a:prstGeom prst="rect">
            <a:avLst/>
          </a:prstGeom>
        </p:spPr>
      </p:pic>
      <p:sp>
        <p:nvSpPr>
          <p:cNvPr id="6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0" y="0"/>
            <a:ext cx="12203049" cy="688412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112" y="420249"/>
            <a:ext cx="2478271" cy="280076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Land Use Amendment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L-5861-23A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Ordinance 2023-649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Elevations Map </a:t>
            </a:r>
          </a:p>
        </p:txBody>
      </p:sp>
      <p:pic>
        <p:nvPicPr>
          <p:cNvPr id="7" name="Picture 6" descr="A map of the area&#10;&#10;Description automatically generated">
            <a:extLst>
              <a:ext uri="{FF2B5EF4-FFF2-40B4-BE49-F238E27FC236}">
                <a16:creationId xmlns:a16="http://schemas.microsoft.com/office/drawing/2014/main" id="{D2B8AD1B-83AD-B908-9544-D9AD7CF24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89" y="142613"/>
            <a:ext cx="5088082" cy="65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37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0" y="0"/>
            <a:ext cx="12203049" cy="688412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112" y="420249"/>
            <a:ext cx="2478271" cy="452431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Land Use Amendment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L-5861-23A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Ordinance 2023-649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Flood Zones Map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Pablo Creek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Gill Sans MT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Box Branch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 descr="A map of a flood zone&#10;&#10;Description automatically generated">
            <a:extLst>
              <a:ext uri="{FF2B5EF4-FFF2-40B4-BE49-F238E27FC236}">
                <a16:creationId xmlns:a16="http://schemas.microsoft.com/office/drawing/2014/main" id="{E8BE0F62-1BD4-280E-CE6D-CEF5C14CF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22" y="230864"/>
            <a:ext cx="6725538" cy="642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77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0" y="0"/>
            <a:ext cx="12203049" cy="688412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112" y="420249"/>
            <a:ext cx="2478271" cy="495520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Land Use Amendment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L-5861-23A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Ordinance 2023-649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Coastal High Hazard Area Map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Pablo Creek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Gill Sans MT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Box Branch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6" descr="A map of a coastal area&#10;&#10;Description automatically generated">
            <a:extLst>
              <a:ext uri="{FF2B5EF4-FFF2-40B4-BE49-F238E27FC236}">
                <a16:creationId xmlns:a16="http://schemas.microsoft.com/office/drawing/2014/main" id="{C7C65023-13EF-7219-5E23-33A7EFAAA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19" y="201334"/>
            <a:ext cx="6659508" cy="65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bject 3" descr="Blue rectangle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0" y="0"/>
            <a:ext cx="11615201" cy="6857999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Oval 8" descr="Beige oval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329956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L-5861-23A Land Use Amendment</a:t>
            </a:r>
            <a:endParaRPr lang="en-US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object 5" descr="Beige rectangle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 flipV="1">
            <a:off x="947606" y="1230282"/>
            <a:ext cx="9027667" cy="100514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cxnSp>
        <p:nvCxnSpPr>
          <p:cNvPr id="12" name="Straight Connector 11" descr="Line">
            <a:extLst>
              <a:ext uri="{FF2B5EF4-FFF2-40B4-BE49-F238E27FC236}">
                <a16:creationId xmlns:a16="http://schemas.microsoft.com/office/drawing/2014/main" id="{0D4D8421-B427-472B-95AE-FBBC914ACC5F}"/>
              </a:ext>
            </a:extLst>
          </p:cNvPr>
          <p:cNvCxnSpPr/>
          <p:nvPr/>
        </p:nvCxnSpPr>
        <p:spPr>
          <a:xfrm>
            <a:off x="6096000" y="4101403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05840" y="1579418"/>
            <a:ext cx="7190509" cy="1200329"/>
          </a:xfrm>
          <a:prstGeom prst="rect">
            <a:avLst/>
          </a:prstGeom>
          <a:solidFill>
            <a:schemeClr val="bg2">
              <a:lumMod val="75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Transmittal Ordinance </a:t>
            </a:r>
          </a:p>
          <a:p>
            <a:r>
              <a:rPr lang="en-US" sz="3600" dirty="0">
                <a:solidFill>
                  <a:schemeClr val="bg1"/>
                </a:solidFill>
              </a:rPr>
              <a:t>Ordinance Number 2023-649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5840" y="3153849"/>
            <a:ext cx="10347960" cy="646331"/>
          </a:xfrm>
          <a:prstGeom prst="rect">
            <a:avLst/>
          </a:prstGeom>
          <a:solidFill>
            <a:schemeClr val="bg2">
              <a:lumMod val="75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Public Hearing Dates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3740" y="3956807"/>
            <a:ext cx="7977035" cy="1881990"/>
          </a:xfrm>
          <a:prstGeom prst="rect">
            <a:avLst/>
          </a:prstGeom>
          <a:solidFill>
            <a:schemeClr val="bg2">
              <a:lumMod val="75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Planning Commission – Thursday, October 19, 2023                              City Councils First Hearing – Tuesday, October 24, 2023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City Council LUZ Committee – Tuesday, November 7 2023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Final City Council Hearing – Tuesday, November 14, 2023</a:t>
            </a:r>
          </a:p>
        </p:txBody>
      </p:sp>
    </p:spTree>
    <p:extLst>
      <p:ext uri="{BB962C8B-B14F-4D97-AF65-F5344CB8AC3E}">
        <p14:creationId xmlns:p14="http://schemas.microsoft.com/office/powerpoint/2010/main" val="2393290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502"/>
            <a:ext cx="12203049" cy="6858000"/>
          </a:xfrm>
          <a:prstGeom prst="rect">
            <a:avLst/>
          </a:prstGeom>
        </p:spPr>
      </p:pic>
      <p:sp>
        <p:nvSpPr>
          <p:cNvPr id="6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0" y="66502"/>
            <a:ext cx="12203049" cy="6857999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112" y="420249"/>
            <a:ext cx="2556092" cy="280076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Land Use Amendment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L-5861-23A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Ordinance 2023-649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Sub-Drainage Basins Map </a:t>
            </a:r>
          </a:p>
        </p:txBody>
      </p:sp>
      <p:pic>
        <p:nvPicPr>
          <p:cNvPr id="9" name="Picture 8" descr="A map of a forest area&#10;&#10;Description automatically generated">
            <a:extLst>
              <a:ext uri="{FF2B5EF4-FFF2-40B4-BE49-F238E27FC236}">
                <a16:creationId xmlns:a16="http://schemas.microsoft.com/office/drawing/2014/main" id="{F9D7DBB2-590D-6B46-7284-DD87AC769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85" y="242670"/>
            <a:ext cx="6112462" cy="65056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A01B91-D68F-4C7C-DEF1-2E2D0B62425F}"/>
              </a:ext>
            </a:extLst>
          </p:cNvPr>
          <p:cNvSpPr txBox="1"/>
          <p:nvPr/>
        </p:nvSpPr>
        <p:spPr>
          <a:xfrm>
            <a:off x="4844373" y="266360"/>
            <a:ext cx="30155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L-5861-23A Drainage Sub-basins</a:t>
            </a:r>
          </a:p>
        </p:txBody>
      </p:sp>
    </p:spTree>
    <p:extLst>
      <p:ext uri="{BB962C8B-B14F-4D97-AF65-F5344CB8AC3E}">
        <p14:creationId xmlns:p14="http://schemas.microsoft.com/office/powerpoint/2010/main" val="267910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502"/>
            <a:ext cx="12203049" cy="6858000"/>
          </a:xfrm>
          <a:prstGeom prst="rect">
            <a:avLst/>
          </a:prstGeom>
        </p:spPr>
      </p:pic>
      <p:sp>
        <p:nvSpPr>
          <p:cNvPr id="6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0" y="66502"/>
            <a:ext cx="12203049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112" y="420249"/>
            <a:ext cx="2155473" cy="280076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Land Use Amendment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L-5861-23A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Ordinance 2023-649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Drainage Basins Map </a:t>
            </a:r>
          </a:p>
        </p:txBody>
      </p:sp>
      <p:pic>
        <p:nvPicPr>
          <p:cNvPr id="9" name="Picture 8" descr="A map of a major drainage system&#10;&#10;Description automatically generated">
            <a:extLst>
              <a:ext uri="{FF2B5EF4-FFF2-40B4-BE49-F238E27FC236}">
                <a16:creationId xmlns:a16="http://schemas.microsoft.com/office/drawing/2014/main" id="{242CC9F1-967D-B22A-0811-0A93F181D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84" y="420249"/>
            <a:ext cx="9517865" cy="611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93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8" y="-33577"/>
            <a:ext cx="12203049" cy="6858000"/>
          </a:xfrm>
          <a:prstGeom prst="rect">
            <a:avLst/>
          </a:prstGeom>
        </p:spPr>
      </p:pic>
      <p:sp>
        <p:nvSpPr>
          <p:cNvPr id="10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47249" y="-33577"/>
            <a:ext cx="12203049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E24B5-652C-4DB5-B7C3-B5BBEC1280B1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292E">
                    <a:alpha val="70000"/>
                  </a:srgbClr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292E">
                  <a:alpha val="70000"/>
                </a:srgbClr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826" y="365226"/>
            <a:ext cx="2587555" cy="52629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Land Use Amendment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L-5861-23A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Ordinance 2023-649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Drainage Path Map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ill Sans MT"/>
              </a:rPr>
              <a:t>Application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Gill Sans MT"/>
              </a:rPr>
              <a:t>Site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chemeClr val="bg2">
                  <a:lumMod val="75000"/>
                </a:schemeClr>
              </a:solidFill>
              <a:latin typeface="Gill Sans M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Gill Sans MT"/>
              </a:rPr>
              <a:t>Box Branch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rPr>
              <a:t>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Gill Sans MT"/>
              </a:rPr>
              <a:t>Pablo Creek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rPr>
              <a:t>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Gill Sans MT"/>
              </a:rPr>
              <a:t>Intracoastal Waterway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chemeClr val="bg2">
                  <a:lumMod val="75000"/>
                </a:schemeClr>
              </a:solidFill>
              <a:latin typeface="Gill Sans M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Gill Sans MT"/>
              </a:rPr>
              <a:t>St. Johns River</a:t>
            </a:r>
          </a:p>
        </p:txBody>
      </p:sp>
      <p:sp>
        <p:nvSpPr>
          <p:cNvPr id="6" name="Down Arrow 5"/>
          <p:cNvSpPr/>
          <p:nvPr/>
        </p:nvSpPr>
        <p:spPr>
          <a:xfrm>
            <a:off x="1277442" y="3753439"/>
            <a:ext cx="272375" cy="327272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277442" y="3105746"/>
            <a:ext cx="272375" cy="315115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277441" y="4303552"/>
            <a:ext cx="272375" cy="396367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of a path&#10;&#10;Description automatically generated">
            <a:extLst>
              <a:ext uri="{FF2B5EF4-FFF2-40B4-BE49-F238E27FC236}">
                <a16:creationId xmlns:a16="http://schemas.microsoft.com/office/drawing/2014/main" id="{1B3542F7-4D81-8C9C-F50B-405403CCB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657" y="137269"/>
            <a:ext cx="7921304" cy="6402758"/>
          </a:xfrm>
          <a:prstGeom prst="rect">
            <a:avLst/>
          </a:prstGeom>
        </p:spPr>
      </p:pic>
      <p:sp>
        <p:nvSpPr>
          <p:cNvPr id="7" name="Down Arrow 10">
            <a:extLst>
              <a:ext uri="{FF2B5EF4-FFF2-40B4-BE49-F238E27FC236}">
                <a16:creationId xmlns:a16="http://schemas.microsoft.com/office/drawing/2014/main" id="{B4C63ABE-02F6-C226-A6B9-7670F1098E14}"/>
              </a:ext>
            </a:extLst>
          </p:cNvPr>
          <p:cNvSpPr/>
          <p:nvPr/>
        </p:nvSpPr>
        <p:spPr>
          <a:xfrm>
            <a:off x="1277440" y="5229359"/>
            <a:ext cx="272375" cy="396367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10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object 3" descr="Blue rectangle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0" y="0"/>
            <a:ext cx="12189600" cy="6857999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Oval 8" descr="Beige oval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329956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L-5849-23C Land Use Amendment</a:t>
            </a:r>
            <a:endParaRPr lang="en-US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23</a:t>
            </a:fld>
            <a:endParaRPr lang="en-US" dirty="0"/>
          </a:p>
        </p:txBody>
      </p:sp>
      <p:sp>
        <p:nvSpPr>
          <p:cNvPr id="11" name="object 5" descr="Beige rectangle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 flipV="1">
            <a:off x="947606" y="1230282"/>
            <a:ext cx="9027667" cy="100514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cxnSp>
        <p:nvCxnSpPr>
          <p:cNvPr id="12" name="Straight Connector 11" descr="Line">
            <a:extLst>
              <a:ext uri="{FF2B5EF4-FFF2-40B4-BE49-F238E27FC236}">
                <a16:creationId xmlns:a16="http://schemas.microsoft.com/office/drawing/2014/main" id="{0D4D8421-B427-472B-95AE-FBBC914ACC5F}"/>
              </a:ext>
            </a:extLst>
          </p:cNvPr>
          <p:cNvCxnSpPr/>
          <p:nvPr/>
        </p:nvCxnSpPr>
        <p:spPr>
          <a:xfrm>
            <a:off x="6096000" y="4101403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05840" y="1579418"/>
            <a:ext cx="7190509" cy="1200329"/>
          </a:xfrm>
          <a:prstGeom prst="rect">
            <a:avLst/>
          </a:prstGeom>
          <a:solidFill>
            <a:schemeClr val="bg2">
              <a:lumMod val="75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Adoption Ordinance </a:t>
            </a:r>
          </a:p>
          <a:p>
            <a:r>
              <a:rPr lang="en-US" sz="3600" dirty="0">
                <a:solidFill>
                  <a:schemeClr val="bg1"/>
                </a:solidFill>
              </a:rPr>
              <a:t>Ordinance Number 2023-654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5840" y="3153849"/>
            <a:ext cx="10347960" cy="646331"/>
          </a:xfrm>
          <a:prstGeom prst="rect">
            <a:avLst/>
          </a:prstGeom>
          <a:solidFill>
            <a:schemeClr val="bg2">
              <a:lumMod val="75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Public Hearing Dates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3740" y="3956807"/>
            <a:ext cx="7977035" cy="1881990"/>
          </a:xfrm>
          <a:prstGeom prst="rect">
            <a:avLst/>
          </a:prstGeom>
          <a:solidFill>
            <a:schemeClr val="bg2">
              <a:lumMod val="75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Planning Commission – Thursday, October 19, 2023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City Councils First Hearing – Tuesday, October 24, 2023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City Council LUZ Committee – Wednesday, November 7, 2023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Final City Council Hearing – Tuesday, November 14, 2023</a:t>
            </a:r>
          </a:p>
        </p:txBody>
      </p:sp>
    </p:spTree>
    <p:extLst>
      <p:ext uri="{BB962C8B-B14F-4D97-AF65-F5344CB8AC3E}">
        <p14:creationId xmlns:p14="http://schemas.microsoft.com/office/powerpoint/2010/main" val="1672572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04"/>
            <a:ext cx="12191999" cy="6854796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0"/>
            <a:ext cx="12189600" cy="6861204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8AA6DB-EBDB-4269-B4E5-AD059714C629}"/>
              </a:ext>
            </a:extLst>
          </p:cNvPr>
          <p:cNvSpPr>
            <a:spLocks noGrp="1"/>
          </p:cNvSpPr>
          <p:nvPr>
            <p:ph sz="half" idx="15"/>
          </p:nvPr>
        </p:nvSpPr>
        <p:spPr bwMode="white">
          <a:xfrm>
            <a:off x="8279628" y="1776009"/>
            <a:ext cx="3546332" cy="1922438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800" b="1" u="sng" dirty="0">
                <a:solidFill>
                  <a:schemeClr val="bg1"/>
                </a:solidFill>
              </a:rPr>
              <a:t>Current Land Use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2400" i="1" spc="-15" dirty="0">
                <a:solidFill>
                  <a:schemeClr val="bg1"/>
                </a:solidFill>
                <a:cs typeface="Arial"/>
              </a:rPr>
              <a:t>Low Density Residential (LDR)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F9D9A5-149E-4118-AAE3-8EF91B9C5B7D}"/>
              </a:ext>
            </a:extLst>
          </p:cNvPr>
          <p:cNvSpPr>
            <a:spLocks noGrp="1"/>
          </p:cNvSpPr>
          <p:nvPr>
            <p:ph sz="half" idx="14"/>
          </p:nvPr>
        </p:nvSpPr>
        <p:spPr bwMode="white">
          <a:xfrm>
            <a:off x="4285738" y="1850786"/>
            <a:ext cx="3412086" cy="1922438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800" b="1" u="sng" dirty="0">
                <a:solidFill>
                  <a:schemeClr val="bg1"/>
                </a:solidFill>
              </a:rPr>
              <a:t>Size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2400" i="1" spc="-15" dirty="0">
                <a:solidFill>
                  <a:schemeClr val="bg1"/>
                </a:solidFill>
                <a:cs typeface="Arial"/>
              </a:rPr>
              <a:t>Subject Site: 3.94 Acres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2400" i="1" spc="-15" dirty="0">
                <a:solidFill>
                  <a:schemeClr val="bg1"/>
                </a:solidFill>
                <a:cs typeface="Arial"/>
              </a:rPr>
              <a:t>Wetlands: None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L-5849-23C (2023-654)</a:t>
            </a:r>
            <a:endParaRPr lang="en-US" sz="4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834654" y="1850786"/>
            <a:ext cx="3148965" cy="2055125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800" b="1" u="sng" dirty="0">
                <a:solidFill>
                  <a:schemeClr val="bg1"/>
                </a:solidFill>
              </a:rPr>
              <a:t>Location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2400" i="1" spc="-15" dirty="0">
                <a:solidFill>
                  <a:schemeClr val="bg1"/>
                </a:solidFill>
                <a:cs typeface="Arial"/>
              </a:rPr>
              <a:t>8533 Malaga Avenue and 3700 Collins Rd.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2400" i="1" spc="-15" dirty="0">
                <a:solidFill>
                  <a:schemeClr val="bg1"/>
                </a:solidFill>
                <a:cs typeface="Arial"/>
              </a:rPr>
              <a:t>PD-4 and CD-14</a:t>
            </a:r>
          </a:p>
          <a:p>
            <a:pPr marR="5080">
              <a:lnSpc>
                <a:spcPct val="120000"/>
              </a:lnSpc>
              <a:spcBef>
                <a:spcPts val="600"/>
              </a:spcBef>
            </a:pPr>
            <a:endParaRPr lang="en-US" sz="18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CC020E-50A1-4B26-95EE-F180516D8BD8}"/>
              </a:ext>
            </a:extLst>
          </p:cNvPr>
          <p:cNvSpPr>
            <a:spLocks noGrp="1"/>
          </p:cNvSpPr>
          <p:nvPr>
            <p:ph sz="half" idx="16"/>
          </p:nvPr>
        </p:nvSpPr>
        <p:spPr bwMode="white">
          <a:xfrm>
            <a:off x="8247690" y="3792078"/>
            <a:ext cx="3578270" cy="1922438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800" b="1" u="sng" dirty="0">
                <a:solidFill>
                  <a:schemeClr val="bg1"/>
                </a:solidFill>
              </a:rPr>
              <a:t>Proposed Land Use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dirty="0">
                <a:solidFill>
                  <a:schemeClr val="bg1"/>
                </a:solidFill>
              </a:rPr>
              <a:t>Recreation Open Space (ROS)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2176240-9D71-46A9-959A-FFCF84DC04A3}"/>
              </a:ext>
            </a:extLst>
          </p:cNvPr>
          <p:cNvSpPr>
            <a:spLocks noGrp="1"/>
          </p:cNvSpPr>
          <p:nvPr>
            <p:ph sz="half" idx="17"/>
          </p:nvPr>
        </p:nvSpPr>
        <p:spPr bwMode="white">
          <a:xfrm>
            <a:off x="4366242" y="3792078"/>
            <a:ext cx="3690011" cy="2055125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800" b="1" u="sng" dirty="0">
                <a:solidFill>
                  <a:schemeClr val="bg1"/>
                </a:solidFill>
              </a:rPr>
              <a:t>Drainage Basin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dirty="0">
                <a:solidFill>
                  <a:schemeClr val="bg1"/>
                </a:solidFill>
              </a:rPr>
              <a:t>St. Johns River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7C0FED8-C734-4A93-8023-C7053E036A1E}"/>
              </a:ext>
            </a:extLst>
          </p:cNvPr>
          <p:cNvSpPr>
            <a:spLocks noGrp="1"/>
          </p:cNvSpPr>
          <p:nvPr>
            <p:ph sz="half" idx="18"/>
          </p:nvPr>
        </p:nvSpPr>
        <p:spPr bwMode="white">
          <a:xfrm>
            <a:off x="923433" y="3849455"/>
            <a:ext cx="3259789" cy="2377977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800" b="1" u="sng" dirty="0">
                <a:solidFill>
                  <a:schemeClr val="bg1"/>
                </a:solidFill>
              </a:rPr>
              <a:t>Sub-Drainage Basin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i="1" dirty="0">
                <a:solidFill>
                  <a:schemeClr val="bg1"/>
                </a:solidFill>
              </a:rPr>
              <a:t>St. Johns River 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268008" y="1877354"/>
            <a:ext cx="576000" cy="576000"/>
          </a:xfrm>
        </p:spPr>
      </p:pic>
      <p:pic>
        <p:nvPicPr>
          <p:cNvPr id="38" name="Picture Placeholder 37" descr="Check icon">
            <a:extLst>
              <a:ext uri="{FF2B5EF4-FFF2-40B4-BE49-F238E27FC236}">
                <a16:creationId xmlns:a16="http://schemas.microsoft.com/office/drawing/2014/main" id="{D15B4FC9-0788-4E4C-9F5A-FCFAF69E7E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3751695" y="1858693"/>
            <a:ext cx="576000" cy="576000"/>
          </a:xfrm>
        </p:spPr>
      </p:pic>
      <p:pic>
        <p:nvPicPr>
          <p:cNvPr id="40" name="Picture Placeholder 39" descr="Check icon">
            <a:extLst>
              <a:ext uri="{FF2B5EF4-FFF2-40B4-BE49-F238E27FC236}">
                <a16:creationId xmlns:a16="http://schemas.microsoft.com/office/drawing/2014/main" id="{250F553C-3E38-47E0-8A58-2967D756991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7655867" y="1874334"/>
            <a:ext cx="576000" cy="576000"/>
          </a:xfrm>
        </p:spPr>
      </p:pic>
      <p:pic>
        <p:nvPicPr>
          <p:cNvPr id="34" name="Picture Placeholder 33" descr="Check icon">
            <a:extLst>
              <a:ext uri="{FF2B5EF4-FFF2-40B4-BE49-F238E27FC236}">
                <a16:creationId xmlns:a16="http://schemas.microsoft.com/office/drawing/2014/main" id="{EA6876F1-58FD-4237-BE75-C15655445F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382612" y="3800394"/>
            <a:ext cx="576000" cy="576000"/>
          </a:xfrm>
        </p:spPr>
      </p:pic>
      <p:pic>
        <p:nvPicPr>
          <p:cNvPr id="42" name="Picture Placeholder 41" descr="Check icon">
            <a:extLst>
              <a:ext uri="{FF2B5EF4-FFF2-40B4-BE49-F238E27FC236}">
                <a16:creationId xmlns:a16="http://schemas.microsoft.com/office/drawing/2014/main" id="{C9B2F2DF-F5C3-47DD-B3B0-43E328A2AAA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7655867" y="3783768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 flipV="1">
            <a:off x="929704" y="1238595"/>
            <a:ext cx="6318993" cy="216787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32" name="Picture Placeholder 31" descr="Check icon">
            <a:extLst>
              <a:ext uri="{FF2B5EF4-FFF2-40B4-BE49-F238E27FC236}">
                <a16:creationId xmlns:a16="http://schemas.microsoft.com/office/drawing/2014/main" id="{6054A700-8461-40AD-8429-6C9F6EEEEC4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3790242" y="3782609"/>
            <a:ext cx="576000" cy="576000"/>
          </a:xfrm>
        </p:spPr>
      </p:pic>
    </p:spTree>
    <p:extLst>
      <p:ext uri="{BB962C8B-B14F-4D97-AF65-F5344CB8AC3E}">
        <p14:creationId xmlns:p14="http://schemas.microsoft.com/office/powerpoint/2010/main" val="3955683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20"/>
            <a:ext cx="12192000" cy="687272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0"/>
            <a:ext cx="12189600" cy="685800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66267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L-5849-23C Development Potentials (2023-654)</a:t>
            </a:r>
            <a:r>
              <a:rPr lang="en-US" sz="36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1172095" y="2114394"/>
            <a:ext cx="3969269" cy="8239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Current Development Potential: LDR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EAD4F2-C5CC-44E9-A092-76413D5CA7F4}"/>
              </a:ext>
            </a:extLst>
          </p:cNvPr>
          <p:cNvSpPr>
            <a:spLocks noGrp="1"/>
          </p:cNvSpPr>
          <p:nvPr>
            <p:ph sz="half" idx="2"/>
          </p:nvPr>
        </p:nvSpPr>
        <p:spPr bwMode="white">
          <a:xfrm>
            <a:off x="1352002" y="3419286"/>
            <a:ext cx="3945486" cy="2755616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en-US" sz="2400" i="1" dirty="0">
                <a:solidFill>
                  <a:srgbClr val="FFFFFF"/>
                </a:solidFill>
                <a:cs typeface="Arial"/>
              </a:rPr>
              <a:t>5 Dwelling Units per   Acres (LDR)</a:t>
            </a:r>
          </a:p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en-US" sz="2400" b="1" i="1" spc="-5" dirty="0">
                <a:solidFill>
                  <a:schemeClr val="accent1"/>
                </a:solidFill>
                <a:cs typeface="Arial"/>
              </a:rPr>
              <a:t>19 Single-family Dwelling Units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A73375-FA03-4191-8AD5-B40CD9B5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806876"/>
            <a:ext cx="5183188" cy="1165996"/>
          </a:xfrm>
        </p:spPr>
        <p:txBody>
          <a:bodyPr>
            <a:noAutofit/>
          </a:bodyPr>
          <a:lstStyle/>
          <a:p>
            <a:r>
              <a:rPr lang="en-US" sz="2800" dirty="0"/>
              <a:t>Proposed Development </a:t>
            </a:r>
          </a:p>
          <a:p>
            <a:r>
              <a:rPr lang="en-US" sz="2800" dirty="0"/>
              <a:t>Potential: ROS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6172200" y="3434047"/>
            <a:ext cx="4174104" cy="2755616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en-US" sz="2400" i="1" dirty="0">
                <a:solidFill>
                  <a:srgbClr val="FFFFFF"/>
                </a:solidFill>
                <a:cs typeface="Arial"/>
              </a:rPr>
              <a:t>0.15 FAR (ROS)</a:t>
            </a:r>
          </a:p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en-US" sz="2400" b="1" i="1" spc="-5" dirty="0">
                <a:solidFill>
                  <a:schemeClr val="accent1"/>
                </a:solidFill>
                <a:cs typeface="Arial"/>
              </a:rPr>
              <a:t>25,743.96 square feet</a:t>
            </a:r>
          </a:p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endParaRPr lang="en-US" sz="1800" i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flipV="1">
            <a:off x="889462" y="1300663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4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rot="5400000">
            <a:off x="3164716" y="4409362"/>
            <a:ext cx="4851558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5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flipV="1">
            <a:off x="1172095" y="2923336"/>
            <a:ext cx="3865418" cy="49535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6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flipV="1">
            <a:off x="6189198" y="2927834"/>
            <a:ext cx="4157106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88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4720"/>
            <a:ext cx="12189599" cy="687272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0"/>
            <a:ext cx="12189600" cy="685800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26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4566" y="350871"/>
            <a:ext cx="5993477" cy="1446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Land Use Amendment L-5849-23C </a:t>
            </a:r>
          </a:p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Ordinance 2023-654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Current Land Use Map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9239" y="2163012"/>
            <a:ext cx="5908804" cy="3590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</a:rPr>
              <a:t>Site Land Use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solidFill>
                  <a:schemeClr val="bg2">
                    <a:lumMod val="75000"/>
                  </a:schemeClr>
                </a:solidFill>
              </a:rPr>
              <a:t>Low Density Residential (LDR)</a:t>
            </a:r>
          </a:p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</a:rPr>
              <a:t>Surrounding Land Use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solidFill>
                  <a:schemeClr val="bg2">
                    <a:lumMod val="75000"/>
                  </a:schemeClr>
                </a:solidFill>
              </a:rPr>
              <a:t>Low Density Residential (LDR) and Water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Land Use </a:t>
            </a:r>
            <a:r>
              <a:rPr lang="en-US" sz="2000" b="1">
                <a:solidFill>
                  <a:schemeClr val="bg2">
                    <a:lumMod val="75000"/>
                  </a:schemeClr>
                </a:solidFill>
              </a:rPr>
              <a:t>Amendment</a:t>
            </a:r>
            <a:r>
              <a:rPr lang="en-US" sz="2000" b="1">
                <a:solidFill>
                  <a:schemeClr val="bg2">
                    <a:lumMod val="50000"/>
                  </a:schemeClr>
                </a:solidFill>
              </a:rPr>
              <a:t> L-5849-23C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is proposing a Land Use Change </a:t>
            </a:r>
            <a:r>
              <a:rPr lang="en-US" sz="2000" b="1">
                <a:solidFill>
                  <a:schemeClr val="bg2">
                    <a:lumMod val="75000"/>
                  </a:schemeClr>
                </a:solidFill>
              </a:rPr>
              <a:t>from </a:t>
            </a:r>
            <a:r>
              <a:rPr lang="en-US" sz="2000" b="1">
                <a:solidFill>
                  <a:schemeClr val="bg2">
                    <a:lumMod val="50000"/>
                  </a:schemeClr>
                </a:solidFill>
              </a:rPr>
              <a:t>LDR</a:t>
            </a:r>
            <a:r>
              <a:rPr lang="en-US" sz="2000" b="1">
                <a:solidFill>
                  <a:schemeClr val="bg2">
                    <a:lumMod val="75000"/>
                  </a:schemeClr>
                </a:solidFill>
              </a:rPr>
              <a:t> to</a:t>
            </a:r>
            <a:r>
              <a:rPr lang="en-US" sz="2000" b="1"/>
              <a:t> </a:t>
            </a:r>
            <a:r>
              <a:rPr lang="en-US" sz="2000" b="1">
                <a:solidFill>
                  <a:schemeClr val="bg2">
                    <a:lumMod val="50000"/>
                  </a:schemeClr>
                </a:solidFill>
              </a:rPr>
              <a:t>ROS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 descr="A picture containing text, diagram, map, plan&#10;&#10;Description automatically generated">
            <a:extLst>
              <a:ext uri="{FF2B5EF4-FFF2-40B4-BE49-F238E27FC236}">
                <a16:creationId xmlns:a16="http://schemas.microsoft.com/office/drawing/2014/main" id="{28A63377-7465-2C5E-12D8-143D71989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298" y="182084"/>
            <a:ext cx="5052105" cy="649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5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20"/>
            <a:ext cx="12192000" cy="687272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-14719"/>
            <a:ext cx="12189600" cy="687272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0825" y="384580"/>
            <a:ext cx="4700554" cy="1446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Land Use Amendment L-5849-23C </a:t>
            </a:r>
          </a:p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Ordinance 2023-654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Land Utilization Map </a:t>
            </a:r>
          </a:p>
        </p:txBody>
      </p:sp>
      <p:pic>
        <p:nvPicPr>
          <p:cNvPr id="3" name="Picture 2" descr="A picture containing text, diagram, map, plan&#10;&#10;Description automatically generated">
            <a:extLst>
              <a:ext uri="{FF2B5EF4-FFF2-40B4-BE49-F238E27FC236}">
                <a16:creationId xmlns:a16="http://schemas.microsoft.com/office/drawing/2014/main" id="{EDD6CBD2-50CE-17FA-ACF9-0BCA9F81F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11" y="151626"/>
            <a:ext cx="5040363" cy="65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3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692" y="-14720"/>
            <a:ext cx="12213692" cy="687272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0"/>
            <a:ext cx="12189600" cy="685800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9508" y="251245"/>
            <a:ext cx="3970713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Land Use Amendment </a:t>
            </a:r>
          </a:p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L-5849-23C </a:t>
            </a:r>
          </a:p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Ordinance 2023-654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Aerial Map </a:t>
            </a:r>
          </a:p>
        </p:txBody>
      </p:sp>
      <p:pic>
        <p:nvPicPr>
          <p:cNvPr id="3" name="Picture 2" descr="A picture containing text, map, screenshot&#10;&#10;Description automatically generated">
            <a:extLst>
              <a:ext uri="{FF2B5EF4-FFF2-40B4-BE49-F238E27FC236}">
                <a16:creationId xmlns:a16="http://schemas.microsoft.com/office/drawing/2014/main" id="{7CB9BAC9-FE6A-632A-D462-EFC457676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50" y="118262"/>
            <a:ext cx="5118554" cy="66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7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20"/>
            <a:ext cx="12192000" cy="687272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-14719"/>
            <a:ext cx="12189600" cy="687272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9CD999-EDA7-53A2-292F-494285D48E52}"/>
              </a:ext>
            </a:extLst>
          </p:cNvPr>
          <p:cNvSpPr txBox="1"/>
          <p:nvPr/>
        </p:nvSpPr>
        <p:spPr>
          <a:xfrm>
            <a:off x="507893" y="6278417"/>
            <a:ext cx="10455459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Land Use Amendment L-5849-23C </a:t>
            </a: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Ordinance 2023-654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Aerial Map (Close-up)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 descr="A picture containing aerial photography, text, screenshot, aerial&#10;&#10;Description automatically generated">
            <a:extLst>
              <a:ext uri="{FF2B5EF4-FFF2-40B4-BE49-F238E27FC236}">
                <a16:creationId xmlns:a16="http://schemas.microsoft.com/office/drawing/2014/main" id="{6E2ECD43-C173-ADF7-FC4B-A36D28E11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-1863"/>
            <a:ext cx="9842499" cy="63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7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-55870" y="8389"/>
            <a:ext cx="12247869" cy="7114277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8AA6DB-EBDB-4269-B4E5-AD059714C629}"/>
              </a:ext>
            </a:extLst>
          </p:cNvPr>
          <p:cNvSpPr>
            <a:spLocks noGrp="1"/>
          </p:cNvSpPr>
          <p:nvPr>
            <p:ph sz="half" idx="15"/>
          </p:nvPr>
        </p:nvSpPr>
        <p:spPr bwMode="white">
          <a:xfrm>
            <a:off x="8681902" y="1175730"/>
            <a:ext cx="3474568" cy="2278648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800" b="1" u="sng" dirty="0">
                <a:solidFill>
                  <a:schemeClr val="bg1"/>
                </a:solidFill>
              </a:rPr>
              <a:t>Current Land Use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2400" i="1" spc="-15" dirty="0">
                <a:solidFill>
                  <a:schemeClr val="bg1"/>
                </a:solidFill>
                <a:cs typeface="Arial"/>
              </a:rPr>
              <a:t>Agriculture (AGR)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F9D9A5-149E-4118-AAE3-8EF91B9C5B7D}"/>
              </a:ext>
            </a:extLst>
          </p:cNvPr>
          <p:cNvSpPr>
            <a:spLocks noGrp="1"/>
          </p:cNvSpPr>
          <p:nvPr>
            <p:ph sz="half" idx="14"/>
          </p:nvPr>
        </p:nvSpPr>
        <p:spPr bwMode="white">
          <a:xfrm>
            <a:off x="4717818" y="1175730"/>
            <a:ext cx="3511985" cy="1935804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800" b="1" u="sng" dirty="0">
                <a:solidFill>
                  <a:schemeClr val="bg1"/>
                </a:solidFill>
              </a:rPr>
              <a:t>Size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2400" i="1" spc="-15" dirty="0">
                <a:solidFill>
                  <a:schemeClr val="bg1"/>
                </a:solidFill>
                <a:cs typeface="Arial"/>
              </a:rPr>
              <a:t>Subject Site: 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2400" i="1" spc="-15" dirty="0">
                <a:solidFill>
                  <a:schemeClr val="bg1"/>
                </a:solidFill>
                <a:cs typeface="Arial"/>
              </a:rPr>
              <a:t>	11,047.38 Acres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2400" i="1" spc="-15" dirty="0">
                <a:solidFill>
                  <a:schemeClr val="bg1"/>
                </a:solidFill>
                <a:cs typeface="Arial"/>
              </a:rPr>
              <a:t>Wetlands: (GIS)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2400" i="1" spc="-15" dirty="0">
                <a:solidFill>
                  <a:schemeClr val="bg1"/>
                </a:solidFill>
                <a:cs typeface="Arial"/>
              </a:rPr>
              <a:t>	7,160.45  Acres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4654" y="39238"/>
            <a:ext cx="10515600" cy="101570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L-5861-23A (2023-649)</a:t>
            </a:r>
            <a:endParaRPr lang="en-US" sz="4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671119" y="1175730"/>
            <a:ext cx="3700147" cy="2783890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800" b="1" u="sng" dirty="0">
                <a:solidFill>
                  <a:schemeClr val="bg1"/>
                </a:solidFill>
              </a:rPr>
              <a:t>Location</a:t>
            </a:r>
          </a:p>
          <a:p>
            <a:pPr marR="5080">
              <a:lnSpc>
                <a:spcPct val="100000"/>
              </a:lnSpc>
              <a:spcBef>
                <a:spcPts val="600"/>
              </a:spcBef>
            </a:pPr>
            <a:r>
              <a:rPr lang="en-US" sz="2000" i="1" spc="-15" dirty="0">
                <a:solidFill>
                  <a:schemeClr val="bg1"/>
                </a:solidFill>
                <a:cs typeface="Arial"/>
              </a:rPr>
              <a:t>0 JTB Blvd., 0 San Pablo Rd., 6586 San Pablo Rd. S., 0 Coconut Palm </a:t>
            </a:r>
            <a:r>
              <a:rPr lang="en-US" sz="2000" i="1" spc="-15" dirty="0" err="1">
                <a:solidFill>
                  <a:schemeClr val="bg1"/>
                </a:solidFill>
                <a:cs typeface="Arial"/>
              </a:rPr>
              <a:t>Pky</a:t>
            </a:r>
            <a:r>
              <a:rPr lang="en-US" sz="2000" i="1" spc="-15" dirty="0">
                <a:solidFill>
                  <a:schemeClr val="bg1"/>
                </a:solidFill>
                <a:cs typeface="Arial"/>
              </a:rPr>
              <a:t>., 4950 20 Mile Rd. N., 0 Rosewater Rd., 0 and 14931 Philips Hwy, and 0 Kiwi Palm Court</a:t>
            </a:r>
          </a:p>
          <a:p>
            <a:pPr marR="5080">
              <a:lnSpc>
                <a:spcPct val="120000"/>
              </a:lnSpc>
              <a:spcBef>
                <a:spcPts val="600"/>
              </a:spcBef>
            </a:pPr>
            <a:endParaRPr lang="en-US" sz="18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CC020E-50A1-4B26-95EE-F180516D8BD8}"/>
              </a:ext>
            </a:extLst>
          </p:cNvPr>
          <p:cNvSpPr>
            <a:spLocks noGrp="1"/>
          </p:cNvSpPr>
          <p:nvPr>
            <p:ph sz="half" idx="16"/>
          </p:nvPr>
        </p:nvSpPr>
        <p:spPr bwMode="white">
          <a:xfrm>
            <a:off x="8613729" y="3887000"/>
            <a:ext cx="3578270" cy="2388544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800" b="1" u="sng" dirty="0">
                <a:solidFill>
                  <a:schemeClr val="bg1"/>
                </a:solidFill>
              </a:rPr>
              <a:t>Proposed Land Use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dirty="0">
                <a:solidFill>
                  <a:schemeClr val="bg1"/>
                </a:solidFill>
              </a:rPr>
              <a:t>Multi-Use(MU) with Site Specific Policy (SSP) 4.3.23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2176240-9D71-46A9-959A-FFCF84DC04A3}"/>
              </a:ext>
            </a:extLst>
          </p:cNvPr>
          <p:cNvSpPr>
            <a:spLocks noGrp="1"/>
          </p:cNvSpPr>
          <p:nvPr>
            <p:ph sz="half" idx="17"/>
          </p:nvPr>
        </p:nvSpPr>
        <p:spPr bwMode="white">
          <a:xfrm>
            <a:off x="4748850" y="3959422"/>
            <a:ext cx="3472996" cy="2388544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800" b="1" u="sng" dirty="0">
                <a:solidFill>
                  <a:schemeClr val="bg1"/>
                </a:solidFill>
              </a:rPr>
              <a:t>Drainage Basins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dirty="0">
                <a:solidFill>
                  <a:schemeClr val="bg1"/>
                </a:solidFill>
              </a:rPr>
              <a:t>Intracoastal Waterway *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dirty="0" err="1">
                <a:solidFill>
                  <a:schemeClr val="bg1"/>
                </a:solidFill>
              </a:rPr>
              <a:t>Julington</a:t>
            </a:r>
            <a:r>
              <a:rPr lang="en-US" sz="2400" i="1" dirty="0">
                <a:solidFill>
                  <a:schemeClr val="bg1"/>
                </a:solidFill>
              </a:rPr>
              <a:t> Creek</a:t>
            </a: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endParaRPr lang="en-US" sz="2400" i="1" dirty="0">
              <a:solidFill>
                <a:schemeClr val="bg1"/>
              </a:solidFill>
            </a:endParaRPr>
          </a:p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400" i="1" dirty="0">
                <a:solidFill>
                  <a:schemeClr val="bg1"/>
                </a:solidFill>
              </a:rPr>
              <a:t>* Direct Impacts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7C0FED8-C734-4A93-8023-C7053E036A1E}"/>
              </a:ext>
            </a:extLst>
          </p:cNvPr>
          <p:cNvSpPr>
            <a:spLocks noGrp="1"/>
          </p:cNvSpPr>
          <p:nvPr>
            <p:ph sz="half" idx="18"/>
          </p:nvPr>
        </p:nvSpPr>
        <p:spPr bwMode="white">
          <a:xfrm>
            <a:off x="615249" y="3938469"/>
            <a:ext cx="3847694" cy="2624017"/>
          </a:xfrm>
        </p:spPr>
        <p:txBody>
          <a:bodyPr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en-US" sz="2800" b="1" u="sng" dirty="0">
                <a:solidFill>
                  <a:schemeClr val="bg1"/>
                </a:solidFill>
              </a:rPr>
              <a:t>Sub-Drainage Basins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i="1" dirty="0">
                <a:solidFill>
                  <a:schemeClr val="bg1"/>
                </a:solidFill>
              </a:rPr>
              <a:t>Pablo Creek *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i="1" dirty="0">
                <a:solidFill>
                  <a:schemeClr val="bg1"/>
                </a:solidFill>
              </a:rPr>
              <a:t>Big Davis Creek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i="1" dirty="0">
                <a:solidFill>
                  <a:schemeClr val="bg1"/>
                </a:solidFill>
              </a:rPr>
              <a:t>Powers Bay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i="1" dirty="0">
                <a:solidFill>
                  <a:schemeClr val="bg1"/>
                </a:solidFill>
              </a:rPr>
              <a:t>Durbin Creek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i="1" dirty="0">
                <a:solidFill>
                  <a:schemeClr val="bg1"/>
                </a:solidFill>
              </a:rPr>
              <a:t>Box Branch *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169576" y="1855632"/>
            <a:ext cx="576000" cy="576000"/>
          </a:xfrm>
        </p:spPr>
      </p:pic>
      <p:pic>
        <p:nvPicPr>
          <p:cNvPr id="38" name="Picture Placeholder 37" descr="Check icon">
            <a:extLst>
              <a:ext uri="{FF2B5EF4-FFF2-40B4-BE49-F238E27FC236}">
                <a16:creationId xmlns:a16="http://schemas.microsoft.com/office/drawing/2014/main" id="{D15B4FC9-0788-4E4C-9F5A-FCFAF69E7E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206107" y="1502856"/>
            <a:ext cx="576000" cy="576000"/>
          </a:xfrm>
        </p:spPr>
      </p:pic>
      <p:pic>
        <p:nvPicPr>
          <p:cNvPr id="40" name="Picture Placeholder 39" descr="Check icon">
            <a:extLst>
              <a:ext uri="{FF2B5EF4-FFF2-40B4-BE49-F238E27FC236}">
                <a16:creationId xmlns:a16="http://schemas.microsoft.com/office/drawing/2014/main" id="{250F553C-3E38-47E0-8A58-2967D756991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185617" y="1477395"/>
            <a:ext cx="576000" cy="576000"/>
          </a:xfrm>
        </p:spPr>
      </p:pic>
      <p:pic>
        <p:nvPicPr>
          <p:cNvPr id="34" name="Picture Placeholder 33" descr="Check icon">
            <a:extLst>
              <a:ext uri="{FF2B5EF4-FFF2-40B4-BE49-F238E27FC236}">
                <a16:creationId xmlns:a16="http://schemas.microsoft.com/office/drawing/2014/main" id="{EA6876F1-58FD-4237-BE75-C15655445F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125504" y="4095195"/>
            <a:ext cx="576000" cy="576000"/>
          </a:xfrm>
        </p:spPr>
      </p:pic>
      <p:pic>
        <p:nvPicPr>
          <p:cNvPr id="42" name="Picture Placeholder 41" descr="Check icon">
            <a:extLst>
              <a:ext uri="{FF2B5EF4-FFF2-40B4-BE49-F238E27FC236}">
                <a16:creationId xmlns:a16="http://schemas.microsoft.com/office/drawing/2014/main" id="{C9B2F2DF-F5C3-47DD-B3B0-43E328A2AAA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229803" y="4285104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 flipV="1">
            <a:off x="929704" y="955311"/>
            <a:ext cx="5778667" cy="99636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32" name="Picture Placeholder 31" descr="Check icon">
            <a:extLst>
              <a:ext uri="{FF2B5EF4-FFF2-40B4-BE49-F238E27FC236}">
                <a16:creationId xmlns:a16="http://schemas.microsoft.com/office/drawing/2014/main" id="{6054A700-8461-40AD-8429-6C9F6EEEEC4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278826" y="4285104"/>
            <a:ext cx="576000" cy="576000"/>
          </a:xfrm>
        </p:spPr>
      </p:pic>
    </p:spTree>
    <p:extLst>
      <p:ext uri="{BB962C8B-B14F-4D97-AF65-F5344CB8AC3E}">
        <p14:creationId xmlns:p14="http://schemas.microsoft.com/office/powerpoint/2010/main" val="3149316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692" y="-14720"/>
            <a:ext cx="12213692" cy="687272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0"/>
            <a:ext cx="12189600" cy="685800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51245"/>
            <a:ext cx="2499919" cy="32316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Land Use Amendment </a:t>
            </a:r>
          </a:p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L-5849-23C </a:t>
            </a:r>
          </a:p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Ordinance 2023-654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Boat Siting Facility Zone Unacceptable </a:t>
            </a:r>
          </a:p>
        </p:txBody>
      </p:sp>
      <p:pic>
        <p:nvPicPr>
          <p:cNvPr id="4" name="Picture 3" descr="A map of a boat sitting facility zone&#10;&#10;Description automatically generated with low confidence">
            <a:extLst>
              <a:ext uri="{FF2B5EF4-FFF2-40B4-BE49-F238E27FC236}">
                <a16:creationId xmlns:a16="http://schemas.microsoft.com/office/drawing/2014/main" id="{81E2F2F2-467D-437B-0346-493138DEA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01" y="553469"/>
            <a:ext cx="9350659" cy="56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11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20"/>
            <a:ext cx="12192000" cy="687272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-14719"/>
            <a:ext cx="12189600" cy="687272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775" y="196513"/>
            <a:ext cx="1706925" cy="40934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Land Use Amendment</a:t>
            </a:r>
          </a:p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L-5849-23C </a:t>
            </a:r>
          </a:p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Ordinance 2023-654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Easterly view of site from Malaga Avenue</a:t>
            </a:r>
          </a:p>
        </p:txBody>
      </p:sp>
      <p:pic>
        <p:nvPicPr>
          <p:cNvPr id="3" name="Picture 2" descr="A picture containing outdoor, tree, sky, ground&#10;&#10;Description automatically generated">
            <a:extLst>
              <a:ext uri="{FF2B5EF4-FFF2-40B4-BE49-F238E27FC236}">
                <a16:creationId xmlns:a16="http://schemas.microsoft.com/office/drawing/2014/main" id="{BABB01B5-E7AF-C960-C52F-C581B2513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75" y="242741"/>
            <a:ext cx="10317105" cy="608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06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4720"/>
            <a:ext cx="12189599" cy="687272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1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775" y="196513"/>
            <a:ext cx="1963698" cy="366254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Land Use Amendment</a:t>
            </a:r>
          </a:p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L-5849-23C </a:t>
            </a:r>
          </a:p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Ordinance 2023-654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Northerly view of Malaga Avenue</a:t>
            </a:r>
          </a:p>
        </p:txBody>
      </p:sp>
      <p:pic>
        <p:nvPicPr>
          <p:cNvPr id="3" name="Picture 2" descr="A picture containing outdoor, ground, tree, shadow&#10;&#10;Description automatically generated">
            <a:extLst>
              <a:ext uri="{FF2B5EF4-FFF2-40B4-BE49-F238E27FC236}">
                <a16:creationId xmlns:a16="http://schemas.microsoft.com/office/drawing/2014/main" id="{83192D93-93DB-E5AA-98BE-C74745D36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75" y="245737"/>
            <a:ext cx="10138115" cy="618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63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4720"/>
            <a:ext cx="12189599" cy="687272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-14719"/>
            <a:ext cx="12189600" cy="687272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775" y="196513"/>
            <a:ext cx="1808525" cy="40934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Land Use Amendment</a:t>
            </a:r>
          </a:p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L-5849-23C </a:t>
            </a:r>
          </a:p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Ordinance 2023-654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Southerly view of site from Collins Road</a:t>
            </a:r>
          </a:p>
        </p:txBody>
      </p:sp>
      <p:pic>
        <p:nvPicPr>
          <p:cNvPr id="4" name="Picture 3" descr="A picture containing outdoor, grass, tree, sky&#10;&#10;Description automatically generated">
            <a:extLst>
              <a:ext uri="{FF2B5EF4-FFF2-40B4-BE49-F238E27FC236}">
                <a16:creationId xmlns:a16="http://schemas.microsoft.com/office/drawing/2014/main" id="{258513A5-A353-11E1-F1F5-298FA2666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76" y="230689"/>
            <a:ext cx="10215922" cy="61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93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4720"/>
            <a:ext cx="12189599" cy="687272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-14719"/>
            <a:ext cx="12189600" cy="687272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775" y="196513"/>
            <a:ext cx="1795825" cy="40934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Land Use Amendment</a:t>
            </a:r>
          </a:p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L-5849-23C </a:t>
            </a:r>
          </a:p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Ordinance 2023-654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Easterly view from Collins Road</a:t>
            </a:r>
          </a:p>
        </p:txBody>
      </p:sp>
      <p:pic>
        <p:nvPicPr>
          <p:cNvPr id="4" name="Picture 3" descr="A picture containing outdoor, tree, plant, sky&#10;&#10;Description automatically generated">
            <a:extLst>
              <a:ext uri="{FF2B5EF4-FFF2-40B4-BE49-F238E27FC236}">
                <a16:creationId xmlns:a16="http://schemas.microsoft.com/office/drawing/2014/main" id="{33697B70-0FA3-B7DF-5F35-321F5D02E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74" y="221479"/>
            <a:ext cx="10228624" cy="641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74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20"/>
            <a:ext cx="12192000" cy="687272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-14719"/>
            <a:ext cx="12189600" cy="687272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35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9209" y="667765"/>
            <a:ext cx="2478271" cy="23698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Land Use Amendment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L-5849-23C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Ordinance 2023-654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Soils Map </a:t>
            </a:r>
          </a:p>
        </p:txBody>
      </p:sp>
      <p:pic>
        <p:nvPicPr>
          <p:cNvPr id="3" name="Picture 2" descr="A picture containing text, map, diagram&#10;&#10;Description automatically generated">
            <a:extLst>
              <a:ext uri="{FF2B5EF4-FFF2-40B4-BE49-F238E27FC236}">
                <a16:creationId xmlns:a16="http://schemas.microsoft.com/office/drawing/2014/main" id="{64F10B54-84D4-046F-6A0B-103124EC5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52" y="276225"/>
            <a:ext cx="886777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92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20"/>
            <a:ext cx="12189600" cy="687272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1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3298" y="406158"/>
            <a:ext cx="2478271" cy="280076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Land Use Amendment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L-5849-23C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Ordinance 2023-654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Flood Zones Map </a:t>
            </a:r>
          </a:p>
        </p:txBody>
      </p:sp>
      <p:pic>
        <p:nvPicPr>
          <p:cNvPr id="3" name="Picture 2" descr="A map of a flood zone&#10;&#10;Description automatically generated with low confidence">
            <a:extLst>
              <a:ext uri="{FF2B5EF4-FFF2-40B4-BE49-F238E27FC236}">
                <a16:creationId xmlns:a16="http://schemas.microsoft.com/office/drawing/2014/main" id="{A676FB4F-384D-2F70-2563-E253987D8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67" y="425329"/>
            <a:ext cx="915352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80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20"/>
            <a:ext cx="12192000" cy="687272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1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4950" y="482756"/>
            <a:ext cx="2478271" cy="366254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Land Use Amendment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L-5849-23C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Ordinance 2023-654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Flood Zones with Elevations Map </a:t>
            </a:r>
          </a:p>
        </p:txBody>
      </p:sp>
      <p:pic>
        <p:nvPicPr>
          <p:cNvPr id="4" name="Picture 3" descr="A map of a flood zone&#10;&#10;Description automatically generated with low confidence">
            <a:extLst>
              <a:ext uri="{FF2B5EF4-FFF2-40B4-BE49-F238E27FC236}">
                <a16:creationId xmlns:a16="http://schemas.microsoft.com/office/drawing/2014/main" id="{513375D5-51B2-1EC3-2520-3A4101259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71" y="209550"/>
            <a:ext cx="90868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55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20"/>
            <a:ext cx="12189600" cy="687272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1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3298" y="406158"/>
            <a:ext cx="2478271" cy="32316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Land Use Amendment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L-5849-23C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Ordinance 2023-654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Coastal High Hazard Area Map </a:t>
            </a:r>
          </a:p>
        </p:txBody>
      </p:sp>
      <p:pic>
        <p:nvPicPr>
          <p:cNvPr id="6" name="Picture 5" descr="A map of a coastal high hazard area&#10;&#10;Description automatically generated with medium confidence">
            <a:extLst>
              <a:ext uri="{FF2B5EF4-FFF2-40B4-BE49-F238E27FC236}">
                <a16:creationId xmlns:a16="http://schemas.microsoft.com/office/drawing/2014/main" id="{846B66B0-9B86-603D-2124-970C07296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60" y="283532"/>
            <a:ext cx="82677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28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20"/>
            <a:ext cx="12189600" cy="687272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1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652" y="501529"/>
            <a:ext cx="2478271" cy="32316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Land Use Amendment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L-5849-23C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Ordinance 2023-</a:t>
            </a:r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Gill Sans MT"/>
              </a:rPr>
              <a:t>654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Adaptation Action Area (AAA) Map </a:t>
            </a:r>
          </a:p>
        </p:txBody>
      </p:sp>
      <p:pic>
        <p:nvPicPr>
          <p:cNvPr id="3" name="Picture 2" descr="A picture containing map, text, atlas, diagram&#10;&#10;Description automatically generated">
            <a:extLst>
              <a:ext uri="{FF2B5EF4-FFF2-40B4-BE49-F238E27FC236}">
                <a16:creationId xmlns:a16="http://schemas.microsoft.com/office/drawing/2014/main" id="{7A000A3C-2765-480C-B88D-72DC84065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98" y="240290"/>
            <a:ext cx="93154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3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203049" cy="6858000"/>
          </a:xfrm>
          <a:prstGeom prst="rect">
            <a:avLst/>
          </a:prstGeom>
        </p:spPr>
      </p:pic>
      <p:sp>
        <p:nvSpPr>
          <p:cNvPr id="29" name="Picture Placeholder 28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0" y="-1"/>
            <a:ext cx="12203049" cy="6858002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34" y="365125"/>
            <a:ext cx="1075353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L-5861-23A Development Standards (2023-649)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1172095" y="2114394"/>
            <a:ext cx="3969269" cy="8239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Current Development Standard: LDR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EAD4F2-C5CC-44E9-A092-76413D5CA7F4}"/>
              </a:ext>
            </a:extLst>
          </p:cNvPr>
          <p:cNvSpPr>
            <a:spLocks noGrp="1"/>
          </p:cNvSpPr>
          <p:nvPr>
            <p:ph sz="half" idx="2"/>
          </p:nvPr>
        </p:nvSpPr>
        <p:spPr bwMode="white">
          <a:xfrm>
            <a:off x="1352002" y="3419285"/>
            <a:ext cx="3945486" cy="322258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it-IT" sz="2400" i="1" dirty="0">
                <a:solidFill>
                  <a:srgbClr val="FFFFFF"/>
                </a:solidFill>
                <a:cs typeface="Arial"/>
              </a:rPr>
              <a:t>AGR – Single family dwelling unit / 2.5 Acres</a:t>
            </a:r>
          </a:p>
          <a:p>
            <a:pPr marL="0" indent="0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  <a:buNone/>
            </a:pPr>
            <a:endParaRPr lang="en-US" sz="2400" b="1" i="1" spc="-5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A73375-FA03-4191-8AD5-B40CD9B5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white">
          <a:xfrm>
            <a:off x="6172200" y="2006442"/>
            <a:ext cx="5183188" cy="966430"/>
          </a:xfrm>
        </p:spPr>
        <p:txBody>
          <a:bodyPr>
            <a:noAutofit/>
          </a:bodyPr>
          <a:lstStyle/>
          <a:p>
            <a:r>
              <a:rPr lang="en-US" sz="2800" dirty="0"/>
              <a:t>Proposed Development </a:t>
            </a:r>
          </a:p>
          <a:p>
            <a:r>
              <a:rPr lang="en-US" sz="2800" dirty="0"/>
              <a:t>Standard: CGC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/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en-US" sz="2400" i="1" dirty="0">
                <a:solidFill>
                  <a:srgbClr val="FFFFFF"/>
                </a:solidFill>
                <a:cs typeface="Arial"/>
              </a:rPr>
              <a:t>MU with Site Specific Policy (SSP) 4.3.23</a:t>
            </a:r>
            <a:r>
              <a:rPr lang="en-US" sz="2400" b="1" i="1" spc="-5" dirty="0">
                <a:solidFill>
                  <a:schemeClr val="accent1"/>
                </a:solidFill>
                <a:cs typeface="Arial"/>
              </a:rPr>
              <a:t> </a:t>
            </a:r>
          </a:p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endParaRPr lang="en-US" sz="1800" i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flipV="1">
            <a:off x="889462" y="1300662"/>
            <a:ext cx="10041774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4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rot="5400000">
            <a:off x="3164716" y="4409362"/>
            <a:ext cx="4851558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5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flipV="1">
            <a:off x="1172095" y="2923336"/>
            <a:ext cx="3865418" cy="49535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6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flipV="1">
            <a:off x="6189198" y="2927834"/>
            <a:ext cx="4157106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73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20"/>
            <a:ext cx="12192000" cy="6872721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0" y="0"/>
            <a:ext cx="12189600" cy="687272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EF2C7-6A94-7342-554D-CBA6E4CF2E33}"/>
              </a:ext>
            </a:extLst>
          </p:cNvPr>
          <p:cNvSpPr txBox="1"/>
          <p:nvPr/>
        </p:nvSpPr>
        <p:spPr>
          <a:xfrm>
            <a:off x="294110" y="365226"/>
            <a:ext cx="2478271" cy="40934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Land Use Amendment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L-5849-23C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Ordinance 2023-654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35.4 Miles to Application Site from Mouth of River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14" name="Picture 13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76ED5C1A-0588-7B14-75CA-0946285C5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73" y="372732"/>
            <a:ext cx="9376824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0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7557" y="0"/>
            <a:ext cx="12203049" cy="6858000"/>
          </a:xfrm>
          <a:prstGeom prst="rect">
            <a:avLst/>
          </a:prstGeom>
        </p:spPr>
      </p:pic>
      <p:sp>
        <p:nvSpPr>
          <p:cNvPr id="29" name="Picture Placeholder 28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-37557" y="-1"/>
            <a:ext cx="12203049" cy="685800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365125"/>
            <a:ext cx="10772158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L-5861-23A Development Potentials (2023-649)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1172095" y="2055813"/>
            <a:ext cx="3969269" cy="3995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Current Development Potential: AGR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EAD4F2-C5CC-44E9-A092-76413D5CA7F4}"/>
              </a:ext>
            </a:extLst>
          </p:cNvPr>
          <p:cNvSpPr>
            <a:spLocks noGrp="1"/>
          </p:cNvSpPr>
          <p:nvPr>
            <p:ph sz="half" idx="2"/>
          </p:nvPr>
        </p:nvSpPr>
        <p:spPr bwMode="white">
          <a:xfrm>
            <a:off x="1352002" y="3419285"/>
            <a:ext cx="3945486" cy="322258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en-US" sz="2400" i="1" dirty="0">
                <a:solidFill>
                  <a:srgbClr val="FFFFFF"/>
                </a:solidFill>
                <a:cs typeface="Arial"/>
              </a:rPr>
              <a:t>4,418 Single family dwelling units</a:t>
            </a:r>
            <a:endParaRPr lang="en-US" sz="2400" b="1" i="1" spc="-5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A73375-FA03-4191-8AD5-B40CD9B5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white">
          <a:xfrm>
            <a:off x="6172200" y="2006442"/>
            <a:ext cx="5183188" cy="966430"/>
          </a:xfrm>
        </p:spPr>
        <p:txBody>
          <a:bodyPr>
            <a:noAutofit/>
          </a:bodyPr>
          <a:lstStyle/>
          <a:p>
            <a:r>
              <a:rPr lang="en-US" sz="2800" dirty="0"/>
              <a:t>Proposed Development </a:t>
            </a:r>
          </a:p>
          <a:p>
            <a:r>
              <a:rPr lang="en-US" sz="2800" dirty="0"/>
              <a:t>Potential: MU with Site Specific Policy (SSP) 4.3.23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6172200" y="3434047"/>
            <a:ext cx="5653760" cy="2755616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en-US" sz="2400" i="1" dirty="0">
                <a:solidFill>
                  <a:srgbClr val="FFFFFF"/>
                </a:solidFill>
                <a:cs typeface="Arial"/>
              </a:rPr>
              <a:t>1,707,500 Sq. Ft. CGC Uses,</a:t>
            </a:r>
          </a:p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en-US" sz="2400" i="1" dirty="0">
                <a:solidFill>
                  <a:srgbClr val="FFFFFF"/>
                </a:solidFill>
                <a:cs typeface="Arial"/>
              </a:rPr>
              <a:t>8,636 Single Family Dwelling Units</a:t>
            </a:r>
          </a:p>
          <a:p>
            <a:pPr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en-US" sz="2400" i="1" dirty="0">
                <a:solidFill>
                  <a:srgbClr val="FFFFFF"/>
                </a:solidFill>
                <a:cs typeface="Arial"/>
              </a:rPr>
              <a:t>4,884 To Multi-Family Dwelling Units (Total Dwelling Units 13,520)</a:t>
            </a:r>
            <a:endParaRPr lang="en-US" sz="1800" i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flipV="1">
            <a:off x="889462" y="1300662"/>
            <a:ext cx="10041774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4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rot="5400000">
            <a:off x="3164716" y="4409362"/>
            <a:ext cx="4851558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5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flipV="1">
            <a:off x="1172095" y="2923336"/>
            <a:ext cx="3865418" cy="49535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6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 flipV="1">
            <a:off x="6189198" y="2927834"/>
            <a:ext cx="4157106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4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Oval 47" descr="Beige oval">
            <a:extLst>
              <a:ext uri="{FF2B5EF4-FFF2-40B4-BE49-F238E27FC236}">
                <a16:creationId xmlns:a16="http://schemas.microsoft.com/office/drawing/2014/main" id="{7799BEE8-A94D-443E-9846-2D1F32C57944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CE755E-A3DE-48FA-953D-4B2CFF01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58CBCC-46BE-4654-9B01-07B35CF17C32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TEAM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567" y="1969545"/>
            <a:ext cx="5993477" cy="308231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</a:rPr>
              <a:t>Site Land Use</a:t>
            </a:r>
          </a:p>
          <a:p>
            <a:pPr>
              <a:lnSpc>
                <a:spcPct val="150000"/>
              </a:lnSpc>
            </a:pPr>
            <a:r>
              <a:rPr lang="en-US" sz="1600" b="1" i="1" dirty="0">
                <a:solidFill>
                  <a:schemeClr val="bg2">
                    <a:lumMod val="75000"/>
                  </a:schemeClr>
                </a:solidFill>
              </a:rPr>
              <a:t>Agriculture (AGR)</a:t>
            </a:r>
          </a:p>
          <a:p>
            <a:pPr>
              <a:lnSpc>
                <a:spcPct val="150000"/>
              </a:lnSpc>
            </a:pPr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</a:rPr>
              <a:t>Surrounding Land Uses</a:t>
            </a:r>
          </a:p>
          <a:p>
            <a:pPr>
              <a:lnSpc>
                <a:spcPct val="150000"/>
              </a:lnSpc>
            </a:pPr>
            <a:r>
              <a:rPr lang="en-US" sz="1600" b="1" i="1" dirty="0">
                <a:solidFill>
                  <a:schemeClr val="bg2">
                    <a:lumMod val="75000"/>
                  </a:schemeClr>
                </a:solidFill>
              </a:rPr>
              <a:t>Agriculture (AGR), Mixed Use (MU), and Conservation (CSV)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Land Use Amendment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L-5861-23A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is proposing a Land Use Change from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AGR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MU with SSP 4.3.23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5787" y="3219856"/>
            <a:ext cx="130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L-5644-21C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4567" y="365125"/>
            <a:ext cx="5993477" cy="113877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Land Use Amendment L-5861-23A </a:t>
            </a:r>
          </a:p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Ordinance 2023-649</a:t>
            </a:r>
          </a:p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Current Land Use Map </a:t>
            </a:r>
          </a:p>
        </p:txBody>
      </p:sp>
      <p:pic>
        <p:nvPicPr>
          <p:cNvPr id="15" name="Picture 14" descr="A map of a city&#10;&#10;Description automatically generated">
            <a:extLst>
              <a:ext uri="{FF2B5EF4-FFF2-40B4-BE49-F238E27FC236}">
                <a16:creationId xmlns:a16="http://schemas.microsoft.com/office/drawing/2014/main" id="{7C770BA1-0987-1DD9-EA46-4BA1A065A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17" y="188583"/>
            <a:ext cx="4974946" cy="643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-11050" y="0"/>
            <a:ext cx="12203049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17" name="TextBox 16"/>
          <p:cNvSpPr txBox="1"/>
          <p:nvPr/>
        </p:nvSpPr>
        <p:spPr>
          <a:xfrm>
            <a:off x="174567" y="365125"/>
            <a:ext cx="5968538" cy="1446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Land Use Amendment L-5861-23A </a:t>
            </a:r>
          </a:p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Ordinance 2023-649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Land Utilization Map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1AC14-FEC7-1278-729F-368409628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186" y="365125"/>
            <a:ext cx="4669782" cy="60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8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051" y="0"/>
            <a:ext cx="12203049" cy="6858000"/>
          </a:xfrm>
          <a:prstGeom prst="rect">
            <a:avLst/>
          </a:prstGeom>
        </p:spPr>
      </p:pic>
      <p:sp>
        <p:nvSpPr>
          <p:cNvPr id="6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-11050" y="0"/>
            <a:ext cx="12203049" cy="6857999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17" name="TextBox 16"/>
          <p:cNvSpPr txBox="1"/>
          <p:nvPr/>
        </p:nvSpPr>
        <p:spPr>
          <a:xfrm>
            <a:off x="174567" y="365125"/>
            <a:ext cx="3774863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Land Use Amendment L-5861-23A </a:t>
            </a:r>
          </a:p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Ordinance 2023-649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Non-Binding Preliminary Development Plan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Picture 7" descr="A map of a forest&#10;&#10;Description automatically generated">
            <a:extLst>
              <a:ext uri="{FF2B5EF4-FFF2-40B4-BE49-F238E27FC236}">
                <a16:creationId xmlns:a16="http://schemas.microsoft.com/office/drawing/2014/main" id="{66964E87-C91B-2D41-DEF9-851B423FE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80" y="174428"/>
            <a:ext cx="4144004" cy="6509142"/>
          </a:xfrm>
          <a:prstGeom prst="rect">
            <a:avLst/>
          </a:prstGeom>
        </p:spPr>
      </p:pic>
      <p:pic>
        <p:nvPicPr>
          <p:cNvPr id="10" name="Picture 9" descr="A list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6BFB0DFC-F5D6-82D0-D3B7-8257A79A2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1" y="3934438"/>
            <a:ext cx="3166878" cy="16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9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3049" cy="6858000"/>
          </a:xfrm>
          <a:prstGeom prst="rect">
            <a:avLst/>
          </a:prstGeom>
        </p:spPr>
      </p:pic>
      <p:sp>
        <p:nvSpPr>
          <p:cNvPr id="6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-11050" y="0"/>
            <a:ext cx="12203049" cy="6857999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17" name="TextBox 16"/>
          <p:cNvSpPr txBox="1"/>
          <p:nvPr/>
        </p:nvSpPr>
        <p:spPr>
          <a:xfrm>
            <a:off x="294112" y="420249"/>
            <a:ext cx="3970713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Land Use Amendment </a:t>
            </a:r>
          </a:p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L-5861-23A </a:t>
            </a:r>
          </a:p>
          <a:p>
            <a:pPr algn="ctr"/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Ordinance 2023-649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Aerial Map </a:t>
            </a:r>
          </a:p>
        </p:txBody>
      </p:sp>
      <p:pic>
        <p:nvPicPr>
          <p:cNvPr id="7" name="Picture 6" descr="A map of a rural area&#10;&#10;Description automatically generated">
            <a:extLst>
              <a:ext uri="{FF2B5EF4-FFF2-40B4-BE49-F238E27FC236}">
                <a16:creationId xmlns:a16="http://schemas.microsoft.com/office/drawing/2014/main" id="{781ADFCC-FE11-946D-07E4-0DA36DAFA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76" y="151001"/>
            <a:ext cx="5065997" cy="65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76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23188392_Professional services pitch deck_SL_V1.potx" id="{A16A60D7-542B-43C6-BB27-7BA8168B4019}" vid="{8C6CFC53-4DED-4518-8264-5814B6A371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1946EF-A3EA-4ECB-8D9A-56C36FFF407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971</Words>
  <Application>Microsoft Office PowerPoint</Application>
  <PresentationFormat>Widescreen</PresentationFormat>
  <Paragraphs>333</Paragraphs>
  <Slides>40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Arial </vt:lpstr>
      <vt:lpstr>Calibri</vt:lpstr>
      <vt:lpstr>Gill Sans MT</vt:lpstr>
      <vt:lpstr>Office Theme</vt:lpstr>
      <vt:lpstr>PowerPoint Presentation</vt:lpstr>
      <vt:lpstr>L-5861-23A Land Use Amendment</vt:lpstr>
      <vt:lpstr>L-5861-23A (2023-649)</vt:lpstr>
      <vt:lpstr>L-5861-23A Development Standards (2023-649) </vt:lpstr>
      <vt:lpstr>L-5861-23A Development Potentials (2023-649) </vt:lpstr>
      <vt:lpstr>THE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L-5849-23C Land Use Amendment</vt:lpstr>
      <vt:lpstr>L-5849-23C (2023-654)</vt:lpstr>
      <vt:lpstr>L-5849-23C Development Potentials (2023-654)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2021-10-15T14:32:01Z</dcterms:created>
  <dcterms:modified xsi:type="dcterms:W3CDTF">2023-09-25T16:27:08Z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